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34B344-7B79-4D44-B59E-E74EE1DEA90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AC0440-AB85-497C-85CF-D0680A365E8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53C95F-CB07-4886-9574-3F902E3EFD50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05ECD8-235B-4936-BBDC-482589B78C6B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4BC862-188D-4220-B971-D0A4DCC5796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527120" y="1974960"/>
            <a:ext cx="4169160" cy="30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29B724-5D3F-4A6E-9125-E6DC4B114CB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E1AE51-91BE-44B1-BBD4-A6E75949B07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E97C82-E618-4F70-A34C-352C5A1D15AF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9A9FE2-C2C9-4FF0-AEAA-438907FAB993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E98AAF-BF57-4ABC-9ED2-2D112B7A79D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7AB771-C517-44D5-8C65-A319907772D2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465A88-9923-4326-B464-951EC603CAD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1527120" y="1974960"/>
            <a:ext cx="4169160" cy="30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067C58-0ADF-4B1C-86A1-7EFFAD797ECF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317A3D-0B68-4812-B682-A776A314E996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5DC284-24E1-4332-A3D5-41E7E0D29AA8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983039-DDEE-452A-86B9-3B02B30DAE69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DEF755-076D-4DBE-8D5F-77D6BD64EC3B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1527120" y="1974960"/>
            <a:ext cx="4169160" cy="30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92EC82-FD5D-4381-B487-086AE13F149B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17807F-DE72-4772-AE61-145EFAF2D136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10F1BB-C2E1-46A0-AA6C-A6F35852A773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0BFBF9-9212-4D1A-870E-9C59E1407965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9AE5EF8-1004-4C8B-9C07-EEC2EFE73F81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EB4F1A9-58BB-43B7-B59C-92EBAA07E280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4D6328-69A0-4780-98BD-BE8891EE6984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BC7207-90E4-459F-9CA9-2093E2CC8A70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59B4BC-AFFE-433C-A5B8-7F4593934B90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FBB9C5-FC0B-42DC-A5E1-0D952FECA248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E9F2C8-BA3C-407F-8D4B-38A2B2B7C92F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0D5844-378D-4109-B7A2-52846EBF664D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1527120" y="1974960"/>
            <a:ext cx="4169160" cy="30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774BB6-1369-4D7B-AE3D-296986A2873F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06806D-77AA-44D7-9CDE-BB08374CE1E7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6AE0000-B676-4B92-89B0-FEADFC3C473F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F7F969-BAD7-4B69-8E74-D07D39D538C9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084B38-56BE-424C-833D-8CE5A328400A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140B79-647C-4F7E-AA97-C5FB23F8BD4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7120" y="1974960"/>
            <a:ext cx="4169160" cy="30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A6F139-3B28-44E0-A18E-01ED2CA0D532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4E6350-E035-4D9D-AAE3-1FA7465614DD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7CEA93-CBA1-491D-A93A-C07E28241AFE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BB2DF46-6F98-4BD4-8A9A-701A4F84D975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0F2122-F03D-4366-972B-8E0830D9F4C8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25B224-0F13-4F6B-9ED4-7EAC695AA0B7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1527120" y="1974960"/>
            <a:ext cx="4169160" cy="30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E1AA1B-FA10-4BA5-9D10-DF17AAD37A13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439A7B-BDAA-4466-B226-A31A091188D2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842F74E-406E-4799-9C30-CFB0F293C15E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BFCA5E-FEE2-4E38-8496-560F740C022B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7ECBED-F086-4903-8A8D-25F353438D84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BC84F5-4324-40CF-A336-59A91FD34982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B1A3D2-C75E-4828-9DF2-286AE0BB9F25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1527120" y="1974960"/>
            <a:ext cx="4169160" cy="309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ddd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Image 0"/>
          <p:cNvSpPr/>
          <p:nvPr/>
        </p:nvSpPr>
        <p:spPr>
          <a:xfrm>
            <a:off x="0" y="0"/>
            <a:ext cx="5295600" cy="6876720"/>
          </a:xfrm>
          <a:custGeom>
            <a:avLst/>
            <a:gdLst/>
            <a:ahLst/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Freeform: Shape 19"/>
          <p:cNvSpPr/>
          <p:nvPr/>
        </p:nvSpPr>
        <p:spPr>
          <a:xfrm>
            <a:off x="1600200" y="1153080"/>
            <a:ext cx="9191160" cy="5704560"/>
          </a:xfrm>
          <a:custGeom>
            <a:avLst/>
            <a:gdLst/>
            <a:ahLst/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Freeform: Shape 17"/>
          <p:cNvSpPr/>
          <p:nvPr/>
        </p:nvSpPr>
        <p:spPr>
          <a:xfrm>
            <a:off x="2795760" y="0"/>
            <a:ext cx="6802920" cy="5396040"/>
          </a:xfrm>
          <a:custGeom>
            <a:avLst/>
            <a:gdLst/>
            <a:ahLst/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403080" y="1984320"/>
            <a:ext cx="5385600" cy="1225080"/>
          </a:xfrm>
          <a:prstGeom prst="rect">
            <a:avLst/>
          </a:prstGeom>
          <a:noFill/>
          <a:ln w="0">
            <a:noFill/>
          </a:ln>
        </p:spPr>
        <p:txBody>
          <a:bodyPr tIns="0" anchor="b">
            <a:noAutofit/>
          </a:bodyPr>
          <a:p>
            <a:pPr algn="ctr">
              <a:lnSpc>
                <a:spcPts val="4876"/>
              </a:lnSpc>
              <a:buNone/>
            </a:pP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Click to edit Master </a:t>
            </a: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title style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4d4d4d"/>
                </a:solidFill>
                <a:latin typeface="Sabon Next LT"/>
              </a:rPr>
              <a:t>Click to edit the outline text </a:t>
            </a:r>
            <a:r>
              <a:rPr b="0" lang="en-US" sz="2800" spc="-1" strike="noStrike">
                <a:solidFill>
                  <a:srgbClr val="4d4d4d"/>
                </a:solidFill>
                <a:latin typeface="Sabon Next LT"/>
              </a:rPr>
              <a:t>format</a:t>
            </a:r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Second Outline Level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d4d4d"/>
                </a:solidFill>
                <a:latin typeface="Sabon Next LT"/>
              </a:rPr>
              <a:t>Third Outline Level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d4d4d"/>
                </a:solidFill>
                <a:latin typeface="Sabon Next LT"/>
              </a:rPr>
              <a:t>Fourth Outline Level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Fifth Outline Level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Sixth Outline Level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Seventh Outline </a:t>
            </a: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Level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22"/>
          <p:cNvSpPr/>
          <p:nvPr/>
        </p:nvSpPr>
        <p:spPr>
          <a:xfrm>
            <a:off x="0" y="3427200"/>
            <a:ext cx="3429720" cy="3430440"/>
          </a:xfrm>
          <a:custGeom>
            <a:avLst/>
            <a:gdLst/>
            <a:ahLst/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Freeform: Shape 19"/>
          <p:cNvSpPr/>
          <p:nvPr/>
        </p:nvSpPr>
        <p:spPr>
          <a:xfrm>
            <a:off x="0" y="3427200"/>
            <a:ext cx="3429720" cy="3430440"/>
          </a:xfrm>
          <a:custGeom>
            <a:avLst/>
            <a:gdLst/>
            <a:ahLst/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Freeform: Shape 13"/>
          <p:cNvSpPr/>
          <p:nvPr/>
        </p:nvSpPr>
        <p:spPr>
          <a:xfrm>
            <a:off x="0" y="0"/>
            <a:ext cx="3423600" cy="3436920"/>
          </a:xfrm>
          <a:custGeom>
            <a:avLst/>
            <a:gdLst/>
            <a:ahLst/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224600" y="2277000"/>
            <a:ext cx="676620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Click to </a:t>
            </a: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edit Master </a:t>
            </a: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title style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224600" y="3222720"/>
            <a:ext cx="6766200" cy="27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Click to edit Master text styles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1" marL="6858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Second level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2" marL="11430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Third level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3" marL="16002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Fourth level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4" marL="205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Fifth level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ftr" idx="1"/>
          </p:nvPr>
        </p:nvSpPr>
        <p:spPr>
          <a:xfrm>
            <a:off x="4224600" y="457200"/>
            <a:ext cx="320004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4d4d4d"/>
                </a:solidFill>
                <a:latin typeface="Arial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sldNum" idx="2"/>
          </p:nvPr>
        </p:nvSpPr>
        <p:spPr>
          <a:xfrm>
            <a:off x="10945440" y="457200"/>
            <a:ext cx="987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0C18D0A-0BFC-4103-9CD5-390E1AB13FE1}" type="slidenum">
              <a:rPr b="0" lang="en-US" sz="1200" spc="-1" strike="noStrike">
                <a:solidFill>
                  <a:srgbClr val="4d4d4d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8" name="Freeform: Shape 16"/>
          <p:cNvSpPr/>
          <p:nvPr/>
        </p:nvSpPr>
        <p:spPr>
          <a:xfrm>
            <a:off x="0" y="720"/>
            <a:ext cx="3423600" cy="3436200"/>
          </a:xfrm>
          <a:custGeom>
            <a:avLst/>
            <a:gdLst/>
            <a:ahLst/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5"/>
          <p:cNvGrpSpPr/>
          <p:nvPr/>
        </p:nvGrpSpPr>
        <p:grpSpPr>
          <a:xfrm>
            <a:off x="6452280" y="3404880"/>
            <a:ext cx="5739480" cy="3467520"/>
            <a:chOff x="6452280" y="3404880"/>
            <a:chExt cx="5739480" cy="3467520"/>
          </a:xfrm>
        </p:grpSpPr>
        <p:sp>
          <p:nvSpPr>
            <p:cNvPr id="86" name="Freeform 7"/>
            <p:cNvSpPr/>
            <p:nvPr/>
          </p:nvSpPr>
          <p:spPr>
            <a:xfrm>
              <a:off x="6452280" y="3404880"/>
              <a:ext cx="2882880" cy="3467520"/>
            </a:xfrm>
            <a:custGeom>
              <a:avLst/>
              <a:gdLst/>
              <a:ahLst/>
              <a:rect l="l" t="t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Freeform 6"/>
            <p:cNvSpPr/>
            <p:nvPr/>
          </p:nvSpPr>
          <p:spPr>
            <a:xfrm>
              <a:off x="9318600" y="3404880"/>
              <a:ext cx="2873160" cy="3467520"/>
            </a:xfrm>
            <a:custGeom>
              <a:avLst/>
              <a:gdLst/>
              <a:ahLst/>
              <a:rect l="l" t="t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" name="Group 8"/>
          <p:cNvGrpSpPr/>
          <p:nvPr/>
        </p:nvGrpSpPr>
        <p:grpSpPr>
          <a:xfrm>
            <a:off x="6465960" y="360"/>
            <a:ext cx="5739480" cy="3467520"/>
            <a:chOff x="6465960" y="360"/>
            <a:chExt cx="5739480" cy="3467520"/>
          </a:xfrm>
        </p:grpSpPr>
        <p:sp>
          <p:nvSpPr>
            <p:cNvPr id="89" name="Freeform 7"/>
            <p:cNvSpPr/>
            <p:nvPr/>
          </p:nvSpPr>
          <p:spPr>
            <a:xfrm rot="10800000">
              <a:off x="9322560" y="360"/>
              <a:ext cx="2882880" cy="3467520"/>
            </a:xfrm>
            <a:custGeom>
              <a:avLst/>
              <a:gdLst/>
              <a:ahLst/>
              <a:rect l="l" t="t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Freeform 6"/>
            <p:cNvSpPr/>
            <p:nvPr/>
          </p:nvSpPr>
          <p:spPr>
            <a:xfrm rot="10800000">
              <a:off x="6465960" y="360"/>
              <a:ext cx="2873160" cy="3467520"/>
            </a:xfrm>
            <a:custGeom>
              <a:avLst/>
              <a:gdLst/>
              <a:ahLst/>
              <a:rect l="l" t="t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" name="Image 2"/>
          <p:cNvSpPr/>
          <p:nvPr/>
        </p:nvSpPr>
        <p:spPr>
          <a:xfrm>
            <a:off x="7642440" y="4577760"/>
            <a:ext cx="774720" cy="774720"/>
          </a:xfrm>
          <a:custGeom>
            <a:avLst/>
            <a:gdLst/>
            <a:ahLst/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99760" y="1901880"/>
            <a:ext cx="569340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499760" y="2770560"/>
            <a:ext cx="5693400" cy="312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4d4d4d"/>
                </a:solidFill>
                <a:latin typeface="Sabon Next LT"/>
              </a:rPr>
              <a:t>Click to edit Master text styles</a:t>
            </a:r>
            <a:endParaRPr b="0" lang="en-US" sz="2400" spc="-1" strike="noStrike">
              <a:solidFill>
                <a:srgbClr val="4d4d4d"/>
              </a:solidFill>
              <a:latin typeface="Sabon Next LT"/>
            </a:endParaRPr>
          </a:p>
          <a:p>
            <a:pPr lvl="1" marL="347400" indent="-347400">
              <a:lnSpc>
                <a:spcPct val="150000"/>
              </a:lnSpc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Second level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  <a:p>
            <a:pPr lvl="2" marL="685800" indent="-347400">
              <a:lnSpc>
                <a:spcPct val="150000"/>
              </a:lnSpc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4d4d4d"/>
                </a:solidFill>
                <a:latin typeface="Sabon Next LT"/>
              </a:rPr>
              <a:t>Third level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986640" y="1243440"/>
            <a:ext cx="816516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31" name="Image 0"/>
          <p:cNvSpPr/>
          <p:nvPr/>
        </p:nvSpPr>
        <p:spPr>
          <a:xfrm>
            <a:off x="-5400" y="-2880"/>
            <a:ext cx="3443040" cy="6891120"/>
          </a:xfrm>
          <a:custGeom>
            <a:avLst/>
            <a:gdLst/>
            <a:ahLst/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Image 1" descr="preencoded.png"/>
          <p:cNvPicPr/>
          <p:nvPr/>
        </p:nvPicPr>
        <p:blipFill>
          <a:blip r:embed="rId2"/>
          <a:stretch/>
        </p:blipFill>
        <p:spPr>
          <a:xfrm>
            <a:off x="1703160" y="-2880"/>
            <a:ext cx="1734120" cy="5167080"/>
          </a:xfrm>
          <a:prstGeom prst="rect">
            <a:avLst/>
          </a:prstGeom>
          <a:ln w="0">
            <a:noFill/>
          </a:ln>
        </p:spPr>
      </p:pic>
      <p:sp>
        <p:nvSpPr>
          <p:cNvPr id="133" name="Freeform: Shape 38"/>
          <p:cNvSpPr/>
          <p:nvPr/>
        </p:nvSpPr>
        <p:spPr>
          <a:xfrm>
            <a:off x="1721520" y="-2880"/>
            <a:ext cx="1715760" cy="1720440"/>
          </a:xfrm>
          <a:custGeom>
            <a:avLst/>
            <a:gdLst/>
            <a:ahLst/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Image 5"/>
          <p:cNvSpPr/>
          <p:nvPr/>
        </p:nvSpPr>
        <p:spPr>
          <a:xfrm>
            <a:off x="-5400" y="3440520"/>
            <a:ext cx="3443040" cy="3447720"/>
          </a:xfrm>
          <a:custGeom>
            <a:avLst/>
            <a:gdLst/>
            <a:ahLst/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Image 6" descr="preencoded.png"/>
          <p:cNvPicPr/>
          <p:nvPr/>
        </p:nvPicPr>
        <p:blipFill>
          <a:blip r:embed="rId3"/>
          <a:stretch/>
        </p:blipFill>
        <p:spPr>
          <a:xfrm>
            <a:off x="1718280" y="3440520"/>
            <a:ext cx="1719000" cy="1723680"/>
          </a:xfrm>
          <a:prstGeom prst="rect">
            <a:avLst/>
          </a:prstGeom>
          <a:ln w="0">
            <a:noFill/>
          </a:ln>
        </p:spPr>
      </p:pic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3977640" y="2330640"/>
            <a:ext cx="3821760" cy="4111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d4d4d"/>
                </a:solidFill>
                <a:latin typeface="Arial"/>
              </a:rPr>
              <a:t>Click to edit Master text styles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3684960" y="2877480"/>
            <a:ext cx="3741480" cy="368424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/>
          </a:bodyPr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Click to edit Master text styles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1" marL="6858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4d4d4d"/>
                </a:solidFill>
                <a:latin typeface="Sabon Next LT"/>
              </a:rPr>
              <a:t>Second level</a:t>
            </a:r>
            <a:endParaRPr b="0" lang="en-US" sz="1300" spc="-1" strike="noStrike">
              <a:solidFill>
                <a:srgbClr val="4d4d4d"/>
              </a:solidFill>
              <a:latin typeface="Sabon Next LT"/>
            </a:endParaRPr>
          </a:p>
          <a:p>
            <a:pPr lvl="2" marL="11430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4d4d4d"/>
                </a:solidFill>
                <a:latin typeface="Sabon Next LT"/>
              </a:rPr>
              <a:t>Third level</a:t>
            </a:r>
            <a:endParaRPr b="0" lang="en-US" sz="1200" spc="-1" strike="noStrike">
              <a:solidFill>
                <a:srgbClr val="4d4d4d"/>
              </a:solidFill>
              <a:latin typeface="Sabon Next LT"/>
            </a:endParaRPr>
          </a:p>
          <a:p>
            <a:pPr lvl="3" marL="16002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4d4d4d"/>
                </a:solidFill>
                <a:latin typeface="Sabon Next LT"/>
              </a:rPr>
              <a:t>Fourth level</a:t>
            </a:r>
            <a:endParaRPr b="0" lang="en-US" sz="1200" spc="-1" strike="noStrike">
              <a:solidFill>
                <a:srgbClr val="4d4d4d"/>
              </a:solidFill>
              <a:latin typeface="Sabon Next LT"/>
            </a:endParaRPr>
          </a:p>
          <a:p>
            <a:pPr lvl="4" marL="205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4d4d4d"/>
                </a:solidFill>
                <a:latin typeface="Sabon Next LT"/>
              </a:rPr>
              <a:t>Fifth level</a:t>
            </a:r>
            <a:endParaRPr b="0" lang="en-US" sz="12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46720" y="2330640"/>
            <a:ext cx="3821760" cy="4111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4d4d4d"/>
                </a:solidFill>
                <a:latin typeface="Arial"/>
              </a:rPr>
              <a:t>Click to edit Master text styles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7754040" y="2877480"/>
            <a:ext cx="3741480" cy="368424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/>
          </a:bodyPr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Click to edit Master text styles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1" marL="6858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300" spc="-1" strike="noStrike">
                <a:solidFill>
                  <a:srgbClr val="4d4d4d"/>
                </a:solidFill>
                <a:latin typeface="Sabon Next LT"/>
              </a:rPr>
              <a:t>Second level</a:t>
            </a:r>
            <a:endParaRPr b="0" lang="en-US" sz="1300" spc="-1" strike="noStrike">
              <a:solidFill>
                <a:srgbClr val="4d4d4d"/>
              </a:solidFill>
              <a:latin typeface="Sabon Next LT"/>
            </a:endParaRPr>
          </a:p>
          <a:p>
            <a:pPr lvl="2" marL="11430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4d4d4d"/>
                </a:solidFill>
                <a:latin typeface="Sabon Next LT"/>
              </a:rPr>
              <a:t>Third level</a:t>
            </a:r>
            <a:endParaRPr b="0" lang="en-US" sz="1200" spc="-1" strike="noStrike">
              <a:solidFill>
                <a:srgbClr val="4d4d4d"/>
              </a:solidFill>
              <a:latin typeface="Sabon Next LT"/>
            </a:endParaRPr>
          </a:p>
          <a:p>
            <a:pPr lvl="3" marL="16002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4d4d4d"/>
                </a:solidFill>
                <a:latin typeface="Sabon Next LT"/>
              </a:rPr>
              <a:t>Fourth level</a:t>
            </a:r>
            <a:endParaRPr b="0" lang="en-US" sz="1200" spc="-1" strike="noStrike">
              <a:solidFill>
                <a:srgbClr val="4d4d4d"/>
              </a:solidFill>
              <a:latin typeface="Sabon Next LT"/>
            </a:endParaRPr>
          </a:p>
          <a:p>
            <a:pPr lvl="4" marL="205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4d4d4d"/>
                </a:solidFill>
                <a:latin typeface="Sabon Next LT"/>
              </a:rPr>
              <a:t>Fifth level</a:t>
            </a:r>
            <a:endParaRPr b="0" lang="en-US" sz="12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sldNum" idx="3"/>
          </p:nvPr>
        </p:nvSpPr>
        <p:spPr>
          <a:xfrm>
            <a:off x="10945440" y="457200"/>
            <a:ext cx="987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87CE9069-D9FA-47D4-9E6B-9B62930E8788}" type="slidenum">
              <a:rPr b="0" lang="en-US" sz="1200" spc="-1" strike="noStrike">
                <a:solidFill>
                  <a:srgbClr val="4d4d4d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reeform: Shape 27"/>
          <p:cNvSpPr/>
          <p:nvPr/>
        </p:nvSpPr>
        <p:spPr>
          <a:xfrm>
            <a:off x="9866160" y="0"/>
            <a:ext cx="2325600" cy="2180520"/>
          </a:xfrm>
          <a:custGeom>
            <a:avLst/>
            <a:gdLst/>
            <a:ahLst/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58880" y="1216080"/>
            <a:ext cx="1067076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56000" y="2825640"/>
            <a:ext cx="10679760" cy="2834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d4d4d"/>
                </a:solidFill>
                <a:latin typeface="Sabon Next LT"/>
              </a:rPr>
              <a:t>Click to edit Master text styles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  <a:p>
            <a:pPr lvl="1" marL="6858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d4d4d"/>
                </a:solidFill>
                <a:latin typeface="Sabon Next LT"/>
              </a:rPr>
              <a:t>Second level</a:t>
            </a:r>
            <a:endParaRPr b="0" lang="en-US" sz="1600" spc="-1" strike="noStrike">
              <a:solidFill>
                <a:srgbClr val="4d4d4d"/>
              </a:solidFill>
              <a:latin typeface="Sabon Next LT"/>
            </a:endParaRPr>
          </a:p>
          <a:p>
            <a:pPr lvl="2" marL="11430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4d4d4d"/>
                </a:solidFill>
                <a:latin typeface="Sabon Next LT"/>
              </a:rPr>
              <a:t>Third level</a:t>
            </a:r>
            <a:endParaRPr b="0" lang="en-US" sz="1400" spc="-1" strike="noStrike">
              <a:solidFill>
                <a:srgbClr val="4d4d4d"/>
              </a:solidFill>
              <a:latin typeface="Sabon Next LT"/>
            </a:endParaRPr>
          </a:p>
          <a:p>
            <a:pPr lvl="3" marL="16002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4d4d4d"/>
                </a:solidFill>
                <a:latin typeface="Sabon Next LT"/>
              </a:rPr>
              <a:t>Fourth level</a:t>
            </a:r>
            <a:endParaRPr b="0" lang="en-US" sz="1200" spc="-1" strike="noStrike">
              <a:solidFill>
                <a:srgbClr val="4d4d4d"/>
              </a:solidFill>
              <a:latin typeface="Sabon Next LT"/>
            </a:endParaRPr>
          </a:p>
          <a:p>
            <a:pPr lvl="4" marL="205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4d4d4d"/>
                </a:solidFill>
                <a:latin typeface="Sabon Next LT"/>
              </a:rPr>
              <a:t>Fifth level</a:t>
            </a:r>
            <a:endParaRPr b="0" lang="en-US" sz="12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ftr" idx="4"/>
          </p:nvPr>
        </p:nvSpPr>
        <p:spPr>
          <a:xfrm>
            <a:off x="621720" y="457200"/>
            <a:ext cx="320004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4d4d4d"/>
                </a:solidFill>
                <a:latin typeface="Arial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sldNum" idx="5"/>
          </p:nvPr>
        </p:nvSpPr>
        <p:spPr>
          <a:xfrm>
            <a:off x="10945440" y="457200"/>
            <a:ext cx="987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BCCDE94-AE6E-4C9E-BD6B-D14B3F2DDE0B}" type="slidenum">
              <a:rPr b="0" lang="en-US" sz="1200" spc="-1" strike="noStrike">
                <a:solidFill>
                  <a:srgbClr val="4d4d4d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mage 2"/>
          <p:cNvSpPr/>
          <p:nvPr/>
        </p:nvSpPr>
        <p:spPr>
          <a:xfrm>
            <a:off x="8758080" y="-14400"/>
            <a:ext cx="3433320" cy="3452400"/>
          </a:xfrm>
          <a:custGeom>
            <a:avLst/>
            <a:gdLst/>
            <a:ahLst/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Image 3"/>
          <p:cNvSpPr/>
          <p:nvPr/>
        </p:nvSpPr>
        <p:spPr>
          <a:xfrm>
            <a:off x="8758080" y="3438360"/>
            <a:ext cx="3433320" cy="3433320"/>
          </a:xfrm>
          <a:custGeom>
            <a:avLst/>
            <a:gdLst/>
            <a:ahLst/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Image 4"/>
          <p:cNvSpPr/>
          <p:nvPr/>
        </p:nvSpPr>
        <p:spPr>
          <a:xfrm flipV="1">
            <a:off x="9991800" y="1247400"/>
            <a:ext cx="2199960" cy="2180880"/>
          </a:xfrm>
          <a:custGeom>
            <a:avLst/>
            <a:gdLst/>
            <a:ahLst/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Image 7"/>
          <p:cNvSpPr/>
          <p:nvPr/>
        </p:nvSpPr>
        <p:spPr>
          <a:xfrm flipV="1">
            <a:off x="-19800" y="4579200"/>
            <a:ext cx="2277720" cy="2277720"/>
          </a:xfrm>
          <a:custGeom>
            <a:avLst/>
            <a:gdLst/>
            <a:ahLst/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Image 2" descr="preencoded.png"/>
          <p:cNvPicPr/>
          <p:nvPr/>
        </p:nvPicPr>
        <p:blipFill>
          <a:blip r:embed="rId2"/>
          <a:stretch/>
        </p:blipFill>
        <p:spPr>
          <a:xfrm>
            <a:off x="9991800" y="3441240"/>
            <a:ext cx="2199600" cy="2199600"/>
          </a:xfrm>
          <a:prstGeom prst="rect">
            <a:avLst/>
          </a:prstGeom>
          <a:ln w="0">
            <a:noFill/>
          </a:ln>
        </p:spPr>
      </p:pic>
      <p:sp>
        <p:nvSpPr>
          <p:cNvPr id="223" name="Image 2"/>
          <p:cNvSpPr/>
          <p:nvPr/>
        </p:nvSpPr>
        <p:spPr>
          <a:xfrm>
            <a:off x="1707840" y="5667480"/>
            <a:ext cx="774720" cy="774720"/>
          </a:xfrm>
          <a:custGeom>
            <a:avLst/>
            <a:gdLst/>
            <a:ahLst/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508760" y="1883520"/>
            <a:ext cx="676620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1508760" y="2837520"/>
            <a:ext cx="5879160" cy="27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Click to edit Master text styles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1" marL="6858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Second level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2" marL="11430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Third level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3" marL="16002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Fourth level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 lvl="4" marL="205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4d4d4d"/>
                </a:solidFill>
                <a:latin typeface="Sabon Next LT"/>
              </a:rPr>
              <a:t>Fifth level</a:t>
            </a: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6"/>
          </p:nvPr>
        </p:nvSpPr>
        <p:spPr>
          <a:xfrm>
            <a:off x="10945440" y="457200"/>
            <a:ext cx="987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4CEF9B26-B51C-4572-A968-34B89469ABFB}" type="slidenum">
              <a:rPr b="0" lang="en-US" sz="1200" spc="-1" strike="noStrike">
                <a:solidFill>
                  <a:srgbClr val="4d4d4d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ftr" idx="7"/>
          </p:nvPr>
        </p:nvSpPr>
        <p:spPr>
          <a:xfrm>
            <a:off x="621720" y="457200"/>
            <a:ext cx="320004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4d4d4d"/>
                </a:solidFill>
                <a:latin typeface="Arial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d4d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Freeform: Shape 12"/>
          <p:cNvSpPr/>
          <p:nvPr/>
        </p:nvSpPr>
        <p:spPr>
          <a:xfrm>
            <a:off x="0" y="0"/>
            <a:ext cx="8948520" cy="6857640"/>
          </a:xfrm>
          <a:custGeom>
            <a:avLst/>
            <a:gdLst/>
            <a:ahLst/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Freeform: Shape 18"/>
          <p:cNvSpPr/>
          <p:nvPr/>
        </p:nvSpPr>
        <p:spPr>
          <a:xfrm>
            <a:off x="7538760" y="13320"/>
            <a:ext cx="4653000" cy="6831360"/>
          </a:xfrm>
          <a:custGeom>
            <a:avLst/>
            <a:gdLst/>
            <a:ahLst/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Image 2" descr="preencoded.png"/>
          <p:cNvPicPr/>
          <p:nvPr/>
        </p:nvPicPr>
        <p:blipFill>
          <a:blip r:embed="rId2"/>
          <a:stretch/>
        </p:blipFill>
        <p:spPr>
          <a:xfrm>
            <a:off x="8737200" y="-25200"/>
            <a:ext cx="3431880" cy="343188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527120" y="1974960"/>
            <a:ext cx="4169160" cy="667080"/>
          </a:xfrm>
          <a:prstGeom prst="rect">
            <a:avLst/>
          </a:prstGeom>
          <a:noFill/>
          <a:ln w="0">
            <a:noFill/>
          </a:ln>
        </p:spPr>
        <p:txBody>
          <a:bodyPr tIns="0" anchor="b">
            <a:noAutofit/>
          </a:bodyPr>
          <a:p>
            <a:pPr>
              <a:lnSpc>
                <a:spcPts val="4876"/>
              </a:lnSpc>
              <a:buNone/>
            </a:pP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4d4d4d"/>
                </a:solidFill>
                <a:latin typeface="Sabon Next LT"/>
              </a:rPr>
              <a:t>Click to edit the outline text format</a:t>
            </a:r>
            <a:endParaRPr b="0" lang="en-US" sz="2800" spc="-1" strike="noStrike">
              <a:solidFill>
                <a:srgbClr val="4d4d4d"/>
              </a:solidFill>
              <a:latin typeface="Sabon Next L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Second Outline Level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d4d4d"/>
                </a:solidFill>
                <a:latin typeface="Sabon Next LT"/>
              </a:rPr>
              <a:t>Third Outline Level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d4d4d"/>
                </a:solidFill>
                <a:latin typeface="Sabon Next LT"/>
              </a:rPr>
              <a:t>Fourth Outline Level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Fifth Outline Level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Sixth Outline Level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Seventh Outline Level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2921400" y="1289880"/>
            <a:ext cx="6720120" cy="1886400"/>
          </a:xfrm>
          <a:prstGeom prst="rect">
            <a:avLst/>
          </a:prstGeom>
          <a:noFill/>
          <a:ln w="0">
            <a:noFill/>
          </a:ln>
        </p:spPr>
        <p:txBody>
          <a:bodyPr tIns="0" anchor="b">
            <a:noAutofit/>
          </a:bodyPr>
          <a:p>
            <a:pPr algn="ctr">
              <a:lnSpc>
                <a:spcPct val="150000"/>
              </a:lnSpc>
              <a:buNone/>
            </a:pPr>
            <a:r>
              <a:rPr b="1" lang="ru-RU" sz="2500" spc="-1" strike="noStrike" cap="all">
                <a:solidFill>
                  <a:srgbClr val="4d4d4d"/>
                </a:solidFill>
                <a:latin typeface="Arial Black"/>
              </a:rPr>
              <a:t>Алгоритам за детекција на коловозни ленти во автономни возила</a:t>
            </a:r>
            <a:endParaRPr b="0" lang="en-US" sz="25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subTitle"/>
          </p:nvPr>
        </p:nvSpPr>
        <p:spPr>
          <a:xfrm>
            <a:off x="4101840" y="3451320"/>
            <a:ext cx="4359240" cy="87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mk-MK" sz="1700" spc="-1" strike="noStrike">
                <a:solidFill>
                  <a:srgbClr val="4d4d4d"/>
                </a:solidFill>
                <a:latin typeface="Sabon Next LT"/>
              </a:rPr>
              <a:t>Илија Бунчески 221094</a:t>
            </a:r>
            <a:endParaRPr b="0" lang="en-US" sz="17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700" spc="-1" strike="noStrike">
                <a:solidFill>
                  <a:srgbClr val="4d4d4d"/>
                </a:solidFill>
                <a:latin typeface="Sabon Next LT"/>
              </a:rPr>
              <a:t>Теодор Дурацоски 223131</a:t>
            </a:r>
            <a:r>
              <a:rPr b="0" lang="en-US" sz="1700" spc="-1" strike="noStrike">
                <a:solidFill>
                  <a:srgbClr val="4d4d4d"/>
                </a:solidFill>
                <a:latin typeface="Sabon Next LT"/>
              </a:rPr>
              <a:t>​</a:t>
            </a:r>
            <a:endParaRPr b="0" lang="en-US" sz="17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36840" y="262800"/>
            <a:ext cx="8555760" cy="110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mk-MK" sz="4200" spc="-1" strike="noStrike" cap="all">
                <a:solidFill>
                  <a:srgbClr val="4d4d4d"/>
                </a:solidFill>
                <a:latin typeface="Arial Black"/>
              </a:rPr>
              <a:t>Цртање на линиите</a:t>
            </a:r>
            <a:endParaRPr b="0" lang="en-US" sz="42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234000" y="1411200"/>
            <a:ext cx="8958600" cy="1103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500" spc="-1" strike="noStrike">
                <a:solidFill>
                  <a:srgbClr val="4d4d4d"/>
                </a:solidFill>
                <a:latin typeface="Sabon Next LT (Body)"/>
              </a:rPr>
              <a:t>Цртање на веќе детектирани линии врз оригиналната рамка(</a:t>
            </a:r>
            <a:r>
              <a:rPr b="0" lang="de-DE" sz="2500" spc="-1" strike="noStrike">
                <a:solidFill>
                  <a:srgbClr val="4d4d4d"/>
                </a:solidFill>
                <a:latin typeface="Sabon Next LT (Body)"/>
              </a:rPr>
              <a:t>frame</a:t>
            </a:r>
            <a:r>
              <a:rPr b="0" lang="mk-MK" sz="2500" spc="-1" strike="noStrike">
                <a:solidFill>
                  <a:srgbClr val="4d4d4d"/>
                </a:solidFill>
                <a:latin typeface="Sabon Next LT (Body)"/>
              </a:rPr>
              <a:t>)</a:t>
            </a:r>
            <a:endParaRPr b="0" lang="en-US" sz="2500" spc="-1" strike="noStrike">
              <a:solidFill>
                <a:srgbClr val="4d4d4d"/>
              </a:solidFill>
              <a:latin typeface="Sabon Next LT"/>
            </a:endParaRPr>
          </a:p>
        </p:txBody>
      </p:sp>
      <p:pic>
        <p:nvPicPr>
          <p:cNvPr id="341" name="Picture 4" descr=""/>
          <p:cNvPicPr/>
          <p:nvPr/>
        </p:nvPicPr>
        <p:blipFill>
          <a:blip r:embed="rId1"/>
          <a:stretch/>
        </p:blipFill>
        <p:spPr>
          <a:xfrm>
            <a:off x="3883320" y="2426400"/>
            <a:ext cx="7698600" cy="4191120"/>
          </a:xfrm>
          <a:prstGeom prst="rect">
            <a:avLst/>
          </a:prstGeom>
          <a:ln w="0">
            <a:noFill/>
          </a:ln>
        </p:spPr>
      </p:pic>
      <p:sp>
        <p:nvSpPr>
          <p:cNvPr id="342" name="PlaceHolder 3"/>
          <p:cNvSpPr>
            <a:spLocks noGrp="1"/>
          </p:cNvSpPr>
          <p:nvPr>
            <p:ph type="sldNum" idx="10"/>
          </p:nvPr>
        </p:nvSpPr>
        <p:spPr>
          <a:xfrm>
            <a:off x="10945440" y="457200"/>
            <a:ext cx="987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4AFE7748-E12E-49B1-B105-AD0573E708E4}" type="slidenum">
              <a:rPr b="0" lang="en-US" sz="1200" spc="-1" strike="noStrike">
                <a:solidFill>
                  <a:srgbClr val="4d4d4d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3898080" y="943920"/>
            <a:ext cx="8165160" cy="1427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mk-MK" sz="4000" spc="-1" strike="noStrike" cap="all">
                <a:solidFill>
                  <a:srgbClr val="4d4d4d"/>
                </a:solidFill>
                <a:latin typeface="Arial Black"/>
              </a:rPr>
              <a:t>Процесирање на видеото</a:t>
            </a:r>
            <a:endParaRPr b="0" lang="en-US" sz="40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3996720" y="2929680"/>
            <a:ext cx="4197960" cy="368424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/>
          </a:bodyPr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400" spc="-1" strike="noStrike">
                <a:solidFill>
                  <a:srgbClr val="4d4d4d"/>
                </a:solidFill>
                <a:latin typeface="Sabon Next LT"/>
              </a:rPr>
              <a:t>Изминување на сите рамки од изворното видео</a:t>
            </a:r>
            <a:endParaRPr b="0" lang="en-US" sz="2400" spc="-1" strike="noStrike">
              <a:solidFill>
                <a:srgbClr val="4d4d4d"/>
              </a:solidFill>
              <a:latin typeface="Sabon Next LT"/>
            </a:endParaRPr>
          </a:p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400" spc="-1" strike="noStrike">
                <a:solidFill>
                  <a:srgbClr val="4d4d4d"/>
                </a:solidFill>
                <a:latin typeface="Sabon Next LT"/>
              </a:rPr>
              <a:t>Извршување на целиот алгоритам врз секоја рамка</a:t>
            </a:r>
            <a:endParaRPr b="0" lang="en-US" sz="2400" spc="-1" strike="noStrike">
              <a:solidFill>
                <a:srgbClr val="4d4d4d"/>
              </a:solidFill>
              <a:latin typeface="Sabon Next LT"/>
            </a:endParaRPr>
          </a:p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400" spc="-1" strike="noStrike">
                <a:solidFill>
                  <a:srgbClr val="4d4d4d"/>
                </a:solidFill>
                <a:latin typeface="Sabon Next LT"/>
              </a:rPr>
              <a:t>Приказ на екран во форма на видео</a:t>
            </a:r>
            <a:endParaRPr b="0" lang="en-US" sz="24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5CA9C9-84D4-4818-8A65-379C0CF6871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508760" y="1883520"/>
            <a:ext cx="676620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mk-MK" sz="4400" spc="-1" strike="noStrike" cap="all">
                <a:solidFill>
                  <a:srgbClr val="4d4d4d"/>
                </a:solidFill>
                <a:latin typeface="Arial Black"/>
              </a:rPr>
              <a:t>заклучок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1508760" y="3017160"/>
            <a:ext cx="5879160" cy="27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mk-MK" sz="1800" spc="-1" strike="noStrike">
                <a:solidFill>
                  <a:srgbClr val="4d4d4d"/>
                </a:solidFill>
                <a:latin typeface="Times New Roman"/>
                <a:ea typeface="Calibri"/>
              </a:rPr>
              <a:t>Алгоритмот за детекција на коловозни ленти заснован на обработка на слики обезбедува робусно и во реално време решение за идентификување на коловозни ленти преку слики од патишта или видео преноси.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mk-MK" sz="1800" spc="-1" strike="noStrike">
                <a:solidFill>
                  <a:srgbClr val="4d4d4d"/>
                </a:solidFill>
                <a:latin typeface="Times New Roman"/>
                <a:ea typeface="Calibri"/>
              </a:rPr>
              <a:t> </a:t>
            </a:r>
            <a:r>
              <a:rPr b="0" lang="mk-MK" sz="1800" spc="-1" strike="noStrike">
                <a:solidFill>
                  <a:srgbClr val="4d4d4d"/>
                </a:solidFill>
                <a:latin typeface="Times New Roman"/>
                <a:ea typeface="Calibri"/>
              </a:rPr>
              <a:t>Тој игра клучна улога во овозможувањето на автономните возила безбедно да се движат и да останат во нивните ленти.</a:t>
            </a:r>
            <a:endParaRPr b="0" lang="en-US" sz="18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333D41-72B3-46A3-8673-BC91DEF86A9B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22360" y="2409840"/>
            <a:ext cx="6351480" cy="2037960"/>
          </a:xfrm>
          <a:prstGeom prst="rect">
            <a:avLst/>
          </a:prstGeom>
          <a:noFill/>
          <a:ln w="0">
            <a:noFill/>
          </a:ln>
        </p:spPr>
        <p:txBody>
          <a:bodyPr tIns="0" anchor="b">
            <a:noAutofit/>
          </a:bodyPr>
          <a:p>
            <a:pPr algn="ctr">
              <a:lnSpc>
                <a:spcPts val="4876"/>
              </a:lnSpc>
              <a:buNone/>
            </a:pPr>
            <a:r>
              <a:rPr b="1" lang="mk-MK" sz="4400" spc="-1" strike="noStrike" cap="all">
                <a:solidFill>
                  <a:srgbClr val="4d4d4d"/>
                </a:solidFill>
                <a:latin typeface="Arial Black"/>
              </a:rPr>
              <a:t>Ви благодариме</a:t>
            </a:r>
            <a:br>
              <a:rPr sz="4400"/>
            </a:br>
            <a:r>
              <a:rPr b="1" lang="mk-MK" sz="4400" spc="-1" strike="noStrike" cap="all">
                <a:solidFill>
                  <a:srgbClr val="4d4d4d"/>
                </a:solidFill>
                <a:latin typeface="Arial Black"/>
              </a:rPr>
              <a:t>на</a:t>
            </a:r>
            <a:br>
              <a:rPr sz="4400"/>
            </a:br>
            <a:r>
              <a:rPr b="1" lang="mk-MK" sz="4400" spc="-1" strike="noStrike" cap="all">
                <a:solidFill>
                  <a:srgbClr val="4d4d4d"/>
                </a:solidFill>
                <a:latin typeface="Arial Black"/>
              </a:rPr>
              <a:t>вниманието!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224600" y="2277000"/>
            <a:ext cx="676620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mk-MK" sz="4400" spc="-1" strike="noStrike" cap="all">
                <a:solidFill>
                  <a:srgbClr val="4d4d4d"/>
                </a:solidFill>
                <a:latin typeface="Arial Black"/>
              </a:rPr>
              <a:t>Вовед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4224600" y="3222720"/>
            <a:ext cx="6766200" cy="27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48000"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1500" spc="-1" strike="noStrike">
                <a:solidFill>
                  <a:srgbClr val="4d4d4d"/>
                </a:solidFill>
                <a:latin typeface="Sabon Next LT"/>
              </a:rPr>
              <a:t>	</a:t>
            </a:r>
            <a:r>
              <a:rPr b="0" lang="ru-RU" sz="3200" spc="-1" strike="noStrike">
                <a:solidFill>
                  <a:srgbClr val="4d4d4d"/>
                </a:solidFill>
                <a:latin typeface="Sabon Next LT"/>
              </a:rPr>
              <a:t>Во пребрзорастечкиот свет на автономните возила, еден од основните предизвици претставува обезбедување на сигурна и ефикасна навигација на патиштата. Детекцијата на коловозните ленти како критична компонента на системите за автономни возила, игра клучна улога во ова прашање.</a:t>
            </a:r>
            <a:endParaRPr b="0" lang="en-US" sz="3200" spc="-1" strike="noStrike">
              <a:solidFill>
                <a:srgbClr val="4d4d4d"/>
              </a:solidFill>
              <a:latin typeface="Sabon Next L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4d4d4d"/>
              </a:solidFill>
              <a:latin typeface="Sabon Next L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4d4d4d"/>
                </a:solidFill>
                <a:latin typeface="Sabon Next LT"/>
              </a:rPr>
              <a:t>	</a:t>
            </a:r>
            <a:r>
              <a:rPr b="0" lang="ru-RU" sz="3200" spc="-1" strike="noStrike">
                <a:solidFill>
                  <a:srgbClr val="4d4d4d"/>
                </a:solidFill>
                <a:latin typeface="Sabon Next LT"/>
              </a:rPr>
              <a:t>Во овој проект ќе претставиме алгоритам кој обработува видео во реално време и ги детектира и означува коловозните ленти во истото, користејќи ја моќта на OpenCV и Hough Transform алгоритмот.</a:t>
            </a:r>
            <a:endParaRPr b="0" lang="en-US" sz="32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8"/>
          </p:nvPr>
        </p:nvSpPr>
        <p:spPr>
          <a:xfrm>
            <a:off x="10945440" y="465120"/>
            <a:ext cx="987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BBC227D-794B-4189-AE45-4A718ED52D3D}" type="slidenum">
              <a:rPr b="0" lang="en-US" sz="1200" spc="-1" strike="noStrike">
                <a:solidFill>
                  <a:srgbClr val="4d4d4d"/>
                </a:solidFill>
                <a:latin typeface="Arial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269640" y="609480"/>
            <a:ext cx="815292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mk-MK" sz="3000" spc="-1" strike="noStrike" cap="all">
                <a:solidFill>
                  <a:srgbClr val="4d4d4d"/>
                </a:solidFill>
                <a:latin typeface="Arial Black"/>
                <a:ea typeface="Arial Regular"/>
              </a:rPr>
              <a:t>Општ преглед на алгоритмот</a:t>
            </a:r>
            <a:endParaRPr b="0" lang="en-US" sz="30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0480" y="2496240"/>
            <a:ext cx="5693400" cy="1785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9000"/>
          </a:bodyPr>
          <a:p>
            <a:pPr marL="285840" indent="-285840">
              <a:lnSpc>
                <a:spcPct val="150000"/>
              </a:lnSpc>
              <a:buClr>
                <a:srgbClr val="4d4d4d"/>
              </a:buClr>
              <a:buFont typeface="Arial"/>
              <a:buChar char="•"/>
            </a:pPr>
            <a:r>
              <a:rPr b="0" lang="mk-MK" sz="2000" spc="-1" strike="noStrike">
                <a:solidFill>
                  <a:srgbClr val="4d4d4d"/>
                </a:solidFill>
                <a:latin typeface="Sabon Next LT"/>
              </a:rPr>
              <a:t>Обработка на секоја рамка (</a:t>
            </a:r>
            <a:r>
              <a:rPr b="0" lang="de-DE" sz="2000" spc="-1" strike="noStrike">
                <a:solidFill>
                  <a:srgbClr val="4d4d4d"/>
                </a:solidFill>
                <a:latin typeface="Sabon Next LT"/>
              </a:rPr>
              <a:t>frame</a:t>
            </a:r>
            <a:r>
              <a:rPr b="0" lang="mk-MK" sz="2000" spc="-1" strike="noStrike">
                <a:solidFill>
                  <a:srgbClr val="4d4d4d"/>
                </a:solidFill>
                <a:latin typeface="Sabon Next LT"/>
              </a:rPr>
              <a:t>)</a:t>
            </a:r>
            <a:r>
              <a:rPr b="0" lang="de-DE" sz="2000" spc="-1" strike="noStrike">
                <a:solidFill>
                  <a:srgbClr val="4d4d4d"/>
                </a:solidFill>
                <a:latin typeface="Sabon Next LT"/>
              </a:rPr>
              <a:t> </a:t>
            </a:r>
            <a:r>
              <a:rPr b="0" lang="mk-MK" sz="2000" spc="-1" strike="noStrike">
                <a:solidFill>
                  <a:srgbClr val="4d4d4d"/>
                </a:solidFill>
                <a:latin typeface="Sabon Next LT"/>
              </a:rPr>
              <a:t>посебно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  <a:p>
            <a:pPr marL="285840" indent="-285840">
              <a:lnSpc>
                <a:spcPct val="150000"/>
              </a:lnSpc>
              <a:buClr>
                <a:srgbClr val="4d4d4d"/>
              </a:buClr>
              <a:buFont typeface="Arial"/>
              <a:buChar char="•"/>
            </a:pPr>
            <a:r>
              <a:rPr b="0" lang="mk-MK" sz="2000" spc="-1" strike="noStrike">
                <a:solidFill>
                  <a:srgbClr val="4d4d4d"/>
                </a:solidFill>
                <a:latin typeface="Sabon Next LT"/>
              </a:rPr>
              <a:t>Користи </a:t>
            </a:r>
            <a:r>
              <a:rPr b="0" lang="de-DE" sz="2000" spc="-1" strike="noStrike">
                <a:solidFill>
                  <a:srgbClr val="4d4d4d"/>
                </a:solidFill>
                <a:latin typeface="Sabon Next LT"/>
              </a:rPr>
              <a:t>Cann</a:t>
            </a: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y detector</a:t>
            </a:r>
            <a:r>
              <a:rPr b="0" lang="mk-MK" sz="2000" spc="-1" strike="noStrike">
                <a:solidFill>
                  <a:srgbClr val="4d4d4d"/>
                </a:solidFill>
                <a:latin typeface="Sabon Next LT"/>
              </a:rPr>
              <a:t> </a:t>
            </a: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–</a:t>
            </a:r>
            <a:r>
              <a:rPr b="0" lang="mk-MK" sz="2000" spc="-1" strike="noStrike">
                <a:solidFill>
                  <a:srgbClr val="4d4d4d"/>
                </a:solidFill>
                <a:latin typeface="Sabon Next LT"/>
              </a:rPr>
              <a:t> детекција на линии базирана на трансформацијата на </a:t>
            </a:r>
            <a:r>
              <a:rPr b="0" lang="de-DE" sz="2000" spc="-1" strike="noStrike">
                <a:solidFill>
                  <a:srgbClr val="4d4d4d"/>
                </a:solidFill>
                <a:latin typeface="Sabon Next LT"/>
              </a:rPr>
              <a:t>Hough</a:t>
            </a:r>
            <a:r>
              <a:rPr b="0" lang="en-US" sz="2000" spc="-1" strike="noStrike">
                <a:solidFill>
                  <a:srgbClr val="4d4d4d"/>
                </a:solidFill>
                <a:latin typeface="Sabon Next LT"/>
              </a:rPr>
              <a:t> </a:t>
            </a:r>
            <a:endParaRPr b="0" lang="en-US" sz="2000" spc="-1" strike="noStrike">
              <a:solidFill>
                <a:srgbClr val="4d4d4d"/>
              </a:solidFill>
              <a:latin typeface="Sabon Next LT"/>
            </a:endParaRPr>
          </a:p>
          <a:p>
            <a:pPr>
              <a:lnSpc>
                <a:spcPct val="150000"/>
              </a:lnSpc>
              <a:buNone/>
            </a:pP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</p:txBody>
      </p:sp>
      <p:pic>
        <p:nvPicPr>
          <p:cNvPr id="312" name="Picture 3" descr=""/>
          <p:cNvPicPr/>
          <p:nvPr/>
        </p:nvPicPr>
        <p:blipFill>
          <a:blip r:embed="rId1"/>
          <a:stretch/>
        </p:blipFill>
        <p:spPr>
          <a:xfrm>
            <a:off x="214560" y="4484520"/>
            <a:ext cx="8645760" cy="1138680"/>
          </a:xfrm>
          <a:prstGeom prst="rect">
            <a:avLst/>
          </a:prstGeom>
          <a:ln w="0">
            <a:noFill/>
          </a:ln>
        </p:spPr>
      </p:pic>
      <p:sp>
        <p:nvSpPr>
          <p:cNvPr id="313" name="Slide Number Placeholder 7"/>
          <p:cNvSpPr/>
          <p:nvPr/>
        </p:nvSpPr>
        <p:spPr>
          <a:xfrm>
            <a:off x="11204280" y="457200"/>
            <a:ext cx="9871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Slide Number Placeholder 7"/>
          <p:cNvSpPr/>
          <p:nvPr/>
        </p:nvSpPr>
        <p:spPr>
          <a:xfrm>
            <a:off x="11472840" y="445320"/>
            <a:ext cx="71892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fld id="{5FF96EE3-7ADB-4A7B-B6E1-4C9853D4088C}" type="slidenum">
              <a:rPr b="0" lang="en-US" sz="12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3605760" y="1136880"/>
            <a:ext cx="816516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mk-MK" sz="4400" spc="-1" strike="noStrike" cap="all">
                <a:solidFill>
                  <a:srgbClr val="4d4d4d"/>
                </a:solidFill>
                <a:latin typeface="Arial Black"/>
              </a:rPr>
              <a:t>Пристап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4224960" y="2288880"/>
            <a:ext cx="4918680" cy="389772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/>
          </a:bodyPr>
          <a:p>
            <a:pPr indent="-347400">
              <a:lnSpc>
                <a:spcPct val="115000"/>
              </a:lnSpc>
              <a:spcAft>
                <a:spcPts val="799"/>
              </a:spcAft>
              <a:buClr>
                <a:srgbClr val="4d4d4d"/>
              </a:buClr>
              <a:buFont typeface="Arial"/>
              <a:buChar char="•"/>
            </a:pPr>
            <a:r>
              <a:rPr b="0" lang="mk-MK" sz="1900" spc="-1" strike="noStrike">
                <a:solidFill>
                  <a:srgbClr val="4d4d4d"/>
                </a:solidFill>
                <a:latin typeface="Times New Roman"/>
                <a:ea typeface="Calibri"/>
              </a:rPr>
              <a:t>Grаyscale</a:t>
            </a:r>
            <a:endParaRPr b="0" lang="en-US" sz="1900" spc="-1" strike="noStrike">
              <a:solidFill>
                <a:srgbClr val="4d4d4d"/>
              </a:solidFill>
              <a:latin typeface="Sabon Next LT"/>
            </a:endParaRPr>
          </a:p>
          <a:p>
            <a:pPr indent="-347400">
              <a:lnSpc>
                <a:spcPct val="115000"/>
              </a:lnSpc>
              <a:spcAft>
                <a:spcPts val="799"/>
              </a:spcAft>
              <a:buClr>
                <a:srgbClr val="4d4d4d"/>
              </a:buClr>
              <a:buFont typeface="Arial"/>
              <a:buChar char="•"/>
            </a:pPr>
            <a:r>
              <a:rPr b="0" lang="mk-MK" sz="1900" spc="-1" strike="noStrike">
                <a:solidFill>
                  <a:srgbClr val="4d4d4d"/>
                </a:solidFill>
                <a:latin typeface="Times New Roman"/>
                <a:ea typeface="Calibri"/>
              </a:rPr>
              <a:t>Гаусово заматување</a:t>
            </a:r>
            <a:endParaRPr b="0" lang="en-US" sz="1900" spc="-1" strike="noStrike">
              <a:solidFill>
                <a:srgbClr val="4d4d4d"/>
              </a:solidFill>
              <a:latin typeface="Sabon Next LT"/>
            </a:endParaRPr>
          </a:p>
          <a:p>
            <a:pPr indent="-347400">
              <a:lnSpc>
                <a:spcPct val="115000"/>
              </a:lnSpc>
              <a:spcAft>
                <a:spcPts val="799"/>
              </a:spcAft>
              <a:buClr>
                <a:srgbClr val="4d4d4d"/>
              </a:buClr>
              <a:buFont typeface="Arial"/>
              <a:buChar char="•"/>
            </a:pPr>
            <a:r>
              <a:rPr b="0" lang="mk-MK" sz="1900" spc="-1" strike="noStrike">
                <a:solidFill>
                  <a:srgbClr val="4d4d4d"/>
                </a:solidFill>
                <a:latin typeface="Times New Roman"/>
                <a:ea typeface="Calibri"/>
              </a:rPr>
              <a:t>Детектирање на рабови со Canny</a:t>
            </a:r>
            <a:endParaRPr b="0" lang="en-US" sz="1900" spc="-1" strike="noStrike">
              <a:solidFill>
                <a:srgbClr val="4d4d4d"/>
              </a:solidFill>
              <a:latin typeface="Sabon Next LT"/>
            </a:endParaRPr>
          </a:p>
          <a:p>
            <a:pPr indent="-347400">
              <a:lnSpc>
                <a:spcPct val="115000"/>
              </a:lnSpc>
              <a:spcAft>
                <a:spcPts val="799"/>
              </a:spcAft>
              <a:buClr>
                <a:srgbClr val="4d4d4d"/>
              </a:buClr>
              <a:buFont typeface="Arial"/>
              <a:buChar char="•"/>
            </a:pPr>
            <a:r>
              <a:rPr b="0" lang="mk-MK" sz="1900" spc="-1" strike="noStrike">
                <a:solidFill>
                  <a:srgbClr val="4d4d4d"/>
                </a:solidFill>
                <a:latin typeface="Times New Roman"/>
                <a:ea typeface="Calibri"/>
              </a:rPr>
              <a:t>Селекција на региони на интерест(</a:t>
            </a:r>
            <a:r>
              <a:rPr b="0" lang="mk-MK" sz="2200" spc="-1" strike="noStrike">
                <a:solidFill>
                  <a:srgbClr val="4d4d4d"/>
                </a:solidFill>
                <a:latin typeface="Times New Roman"/>
                <a:ea typeface="Calibri"/>
              </a:rPr>
              <a:t>ROI</a:t>
            </a:r>
            <a:r>
              <a:rPr b="0" lang="mk-MK" sz="1900" spc="-1" strike="noStrike">
                <a:solidFill>
                  <a:srgbClr val="4d4d4d"/>
                </a:solidFill>
                <a:latin typeface="Times New Roman"/>
                <a:ea typeface="Calibri"/>
              </a:rPr>
              <a:t>)</a:t>
            </a:r>
            <a:endParaRPr b="0" lang="en-US" sz="1900" spc="-1" strike="noStrike">
              <a:solidFill>
                <a:srgbClr val="4d4d4d"/>
              </a:solidFill>
              <a:latin typeface="Sabon Next LT"/>
            </a:endParaRPr>
          </a:p>
          <a:p>
            <a:pPr indent="-347400">
              <a:lnSpc>
                <a:spcPct val="115000"/>
              </a:lnSpc>
              <a:spcAft>
                <a:spcPts val="799"/>
              </a:spcAft>
              <a:buClr>
                <a:srgbClr val="4d4d4d"/>
              </a:buClr>
              <a:buFont typeface="Arial"/>
              <a:buChar char="•"/>
            </a:pPr>
            <a:r>
              <a:rPr b="0" lang="mk-MK" sz="1900" spc="-1" strike="noStrike">
                <a:solidFill>
                  <a:srgbClr val="4d4d4d"/>
                </a:solidFill>
                <a:latin typeface="Times New Roman"/>
                <a:ea typeface="Calibri"/>
              </a:rPr>
              <a:t>Детектирање на коловозните линии со Hough трансформација</a:t>
            </a:r>
            <a:endParaRPr b="0" lang="en-US" sz="1900" spc="-1" strike="noStrike">
              <a:solidFill>
                <a:srgbClr val="4d4d4d"/>
              </a:solidFill>
              <a:latin typeface="Sabon Next LT"/>
            </a:endParaRPr>
          </a:p>
          <a:p>
            <a:pPr indent="-347400">
              <a:lnSpc>
                <a:spcPct val="115000"/>
              </a:lnSpc>
              <a:spcAft>
                <a:spcPts val="799"/>
              </a:spcAft>
              <a:buClr>
                <a:srgbClr val="4d4d4d"/>
              </a:buClr>
              <a:buFont typeface="Arial"/>
              <a:buChar char="•"/>
            </a:pPr>
            <a:r>
              <a:rPr b="0" lang="mk-MK" sz="1900" spc="-1" strike="noStrike">
                <a:solidFill>
                  <a:srgbClr val="4d4d4d"/>
                </a:solidFill>
                <a:latin typeface="Times New Roman"/>
                <a:ea typeface="Calibri"/>
              </a:rPr>
              <a:t>Цртање на линиите врз оригиналната рамка</a:t>
            </a:r>
            <a:endParaRPr b="0" lang="en-US" sz="1900" spc="-1" strike="noStrike">
              <a:solidFill>
                <a:srgbClr val="4d4d4d"/>
              </a:solidFill>
              <a:latin typeface="Sabon Next LT"/>
            </a:endParaRPr>
          </a:p>
          <a:p>
            <a:pPr indent="-347400">
              <a:lnSpc>
                <a:spcPct val="115000"/>
              </a:lnSpc>
              <a:spcAft>
                <a:spcPts val="799"/>
              </a:spcAft>
              <a:buClr>
                <a:srgbClr val="4d4d4d"/>
              </a:buClr>
              <a:buFont typeface="Arial"/>
              <a:buChar char="•"/>
            </a:pPr>
            <a:r>
              <a:rPr b="0" lang="mk-MK" sz="1900" spc="-1" strike="noStrike">
                <a:solidFill>
                  <a:srgbClr val="4d4d4d"/>
                </a:solidFill>
                <a:latin typeface="Times New Roman"/>
                <a:ea typeface="Calibri"/>
              </a:rPr>
              <a:t>Процесирање на видеото</a:t>
            </a:r>
            <a:endParaRPr b="0" lang="en-US" sz="1900" spc="-1" strike="noStrike">
              <a:solidFill>
                <a:srgbClr val="4d4d4d"/>
              </a:solidFill>
              <a:latin typeface="Sabon Next LT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</a:pPr>
            <a:endParaRPr b="0" lang="en-US" sz="15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FA959E-C8D4-447F-A8F1-3E4C7230AFA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56000" y="573120"/>
            <a:ext cx="883872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 cap="all">
                <a:solidFill>
                  <a:srgbClr val="4d4d4d"/>
                </a:solidFill>
                <a:latin typeface="Arial Black"/>
              </a:rPr>
              <a:t>Greyscale</a:t>
            </a:r>
            <a:endParaRPr b="0" lang="en-US" sz="44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542520" y="1752480"/>
            <a:ext cx="8616240" cy="1955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T</a:t>
            </a:r>
            <a:r>
              <a:rPr b="0" lang="mk-MK" sz="23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ехника на конверзија на слики за елиминирање на секоја форма на информација за бојата</a:t>
            </a:r>
            <a:endParaRPr b="0" lang="en-US" sz="2300" spc="-1" strike="noStrike">
              <a:solidFill>
                <a:srgbClr val="4d4d4d"/>
              </a:solidFill>
              <a:latin typeface="Sabon Next LT"/>
            </a:endParaRPr>
          </a:p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en-US" sz="23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O</a:t>
            </a:r>
            <a:r>
              <a:rPr b="0" lang="mk-MK" sz="23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става само различни нијанси на сиво</a:t>
            </a:r>
            <a:endParaRPr b="0" lang="en-US" sz="2300" spc="-1" strike="noStrike">
              <a:solidFill>
                <a:srgbClr val="4d4d4d"/>
              </a:solidFill>
              <a:latin typeface="Sabon Next LT"/>
            </a:endParaRPr>
          </a:p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3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Секој пиксел е приказ на светлосниот интензитет на сликата</a:t>
            </a:r>
            <a:endParaRPr b="0" lang="en-US" sz="2300" spc="-1" strike="noStrike">
              <a:solidFill>
                <a:srgbClr val="4d4d4d"/>
              </a:solidFill>
              <a:latin typeface="Sabon Next LT"/>
            </a:endParaRPr>
          </a:p>
        </p:txBody>
      </p:sp>
      <p:pic>
        <p:nvPicPr>
          <p:cNvPr id="319" name="Picture 4" descr=""/>
          <p:cNvPicPr/>
          <p:nvPr/>
        </p:nvPicPr>
        <p:blipFill>
          <a:blip r:embed="rId1"/>
          <a:stretch/>
        </p:blipFill>
        <p:spPr>
          <a:xfrm>
            <a:off x="6765840" y="3708000"/>
            <a:ext cx="4786560" cy="269244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9" descr=""/>
          <p:cNvPicPr/>
          <p:nvPr/>
        </p:nvPicPr>
        <p:blipFill>
          <a:blip r:embed="rId2"/>
          <a:stretch/>
        </p:blipFill>
        <p:spPr>
          <a:xfrm>
            <a:off x="639360" y="3746160"/>
            <a:ext cx="4786560" cy="2692440"/>
          </a:xfrm>
          <a:prstGeom prst="rect">
            <a:avLst/>
          </a:prstGeom>
          <a:ln w="0">
            <a:noFill/>
          </a:ln>
        </p:spPr>
      </p:pic>
      <p:sp>
        <p:nvSpPr>
          <p:cNvPr id="321" name="Arrow: Right 10"/>
          <p:cNvSpPr/>
          <p:nvPr/>
        </p:nvSpPr>
        <p:spPr>
          <a:xfrm>
            <a:off x="5684400" y="5054400"/>
            <a:ext cx="807480" cy="34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>
            <a:solidFill>
              <a:srgbClr val="4e4e4e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FD2A65-96CC-40F0-8281-598E13BA822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756000" y="573120"/>
            <a:ext cx="8838720" cy="76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mk-MK" sz="4200" spc="-1" strike="noStrike" cap="all">
                <a:solidFill>
                  <a:srgbClr val="4d4d4d"/>
                </a:solidFill>
                <a:latin typeface="Arial Black"/>
              </a:rPr>
              <a:t>Гаусово заматување</a:t>
            </a:r>
            <a:endParaRPr b="0" lang="en-US" sz="42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390240" y="2295360"/>
            <a:ext cx="4303440" cy="4327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4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Заматување слики со помош на Гаусовата функција</a:t>
            </a:r>
            <a:endParaRPr b="0" lang="en-US" sz="2400" spc="-1" strike="noStrike">
              <a:solidFill>
                <a:srgbClr val="4d4d4d"/>
              </a:solidFill>
              <a:latin typeface="Sabon Next LT"/>
            </a:endParaRPr>
          </a:p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4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Најчесто се користи за намалување на шумот</a:t>
            </a:r>
            <a:endParaRPr b="0" lang="en-US" sz="2400" spc="-1" strike="noStrike">
              <a:solidFill>
                <a:srgbClr val="4d4d4d"/>
              </a:solidFill>
              <a:latin typeface="Sabon Next LT"/>
            </a:endParaRPr>
          </a:p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4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Градиентите на </a:t>
            </a:r>
            <a:r>
              <a:rPr b="0" lang="de-DE" sz="24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Cann</a:t>
            </a:r>
            <a:r>
              <a:rPr b="0" lang="en-US" sz="24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y </a:t>
            </a:r>
            <a:r>
              <a:rPr b="0" lang="mk-MK" sz="2400" spc="-1" strike="noStrike">
                <a:solidFill>
                  <a:srgbClr val="4d4d4d"/>
                </a:solidFill>
                <a:latin typeface="Sabon Next LT (Body)"/>
                <a:ea typeface="Calibri"/>
              </a:rPr>
              <a:t>се сензитивни на шум</a:t>
            </a:r>
            <a:endParaRPr b="0" lang="en-US" sz="2400" spc="-1" strike="noStrike">
              <a:solidFill>
                <a:srgbClr val="4d4d4d"/>
              </a:solidFill>
              <a:latin typeface="Sabon Next LT"/>
            </a:endParaRPr>
          </a:p>
        </p:txBody>
      </p:sp>
      <p:pic>
        <p:nvPicPr>
          <p:cNvPr id="324" name="Picture 2" descr=""/>
          <p:cNvPicPr/>
          <p:nvPr/>
        </p:nvPicPr>
        <p:blipFill>
          <a:blip r:embed="rId1"/>
          <a:stretch/>
        </p:blipFill>
        <p:spPr>
          <a:xfrm>
            <a:off x="5175360" y="2295360"/>
            <a:ext cx="5943240" cy="33429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4A7C14-3077-4EE3-A362-8BF12F220C51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24920" y="457200"/>
            <a:ext cx="10896120" cy="1005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100" spc="-1" strike="noStrike" cap="all">
                <a:solidFill>
                  <a:srgbClr val="4d4d4d"/>
                </a:solidFill>
                <a:latin typeface="Arial Black"/>
              </a:rPr>
              <a:t>canny</a:t>
            </a:r>
            <a:r>
              <a:rPr b="1" lang="mk-MK" sz="4100" spc="-1" strike="noStrike" cap="all">
                <a:solidFill>
                  <a:srgbClr val="4d4d4d"/>
                </a:solidFill>
                <a:latin typeface="Arial Black"/>
              </a:rPr>
              <a:t> -</a:t>
            </a:r>
            <a:r>
              <a:rPr b="1" lang="en-US" sz="4100" spc="-1" strike="noStrike" cap="all">
                <a:solidFill>
                  <a:srgbClr val="4d4d4d"/>
                </a:solidFill>
                <a:latin typeface="Arial Black"/>
              </a:rPr>
              <a:t> </a:t>
            </a:r>
            <a:r>
              <a:rPr b="1" lang="mk-MK" sz="4100" spc="-1" strike="noStrike" cap="all">
                <a:solidFill>
                  <a:srgbClr val="4d4d4d"/>
                </a:solidFill>
                <a:latin typeface="Arial Black"/>
              </a:rPr>
              <a:t>детекција на рабови</a:t>
            </a:r>
            <a:endParaRPr b="0" lang="en-US" sz="41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7101720" y="2072520"/>
            <a:ext cx="4513680" cy="4327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200" spc="-1" strike="noStrike">
                <a:solidFill>
                  <a:srgbClr val="4d4d4d"/>
                </a:solidFill>
                <a:latin typeface="Times New Roman"/>
                <a:ea typeface="Calibri"/>
              </a:rPr>
              <a:t>Оператор за откривање на рабови кој користи повеќестепен алгоритам за откривање на широк опсег на рабови на сликите</a:t>
            </a:r>
            <a:endParaRPr b="0" lang="en-US" sz="2200" spc="-1" strike="noStrike">
              <a:solidFill>
                <a:srgbClr val="4d4d4d"/>
              </a:solidFill>
              <a:latin typeface="Sabon Next LT"/>
            </a:endParaRPr>
          </a:p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200" spc="-1" strike="noStrike">
                <a:solidFill>
                  <a:srgbClr val="4d4d4d"/>
                </a:solidFill>
                <a:latin typeface="Times New Roman"/>
                <a:ea typeface="Calibri"/>
              </a:rPr>
              <a:t>Техника за извлекување корисни структурни информации од различни видливи објекти</a:t>
            </a:r>
            <a:endParaRPr b="0" lang="en-US" sz="2200" spc="-1" strike="noStrike">
              <a:solidFill>
                <a:srgbClr val="4d4d4d"/>
              </a:solidFill>
              <a:latin typeface="Sabon Next LT"/>
            </a:endParaRPr>
          </a:p>
          <a:p>
            <a:pPr marL="347400" indent="-3474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Char char="•"/>
            </a:pPr>
            <a:r>
              <a:rPr b="0" lang="mk-MK" sz="2200" spc="-1" strike="noStrike">
                <a:solidFill>
                  <a:srgbClr val="4d4d4d"/>
                </a:solidFill>
                <a:latin typeface="Times New Roman"/>
                <a:ea typeface="Calibri"/>
              </a:rPr>
              <a:t>Драматично намалување на количината на податоци што треба да се обработат</a:t>
            </a:r>
            <a:endParaRPr b="0" lang="en-US" sz="2200" spc="-1" strike="noStrike">
              <a:solidFill>
                <a:srgbClr val="4d4d4d"/>
              </a:solidFill>
              <a:latin typeface="Sabon Next LT"/>
            </a:endParaRPr>
          </a:p>
        </p:txBody>
      </p:sp>
      <p:pic>
        <p:nvPicPr>
          <p:cNvPr id="327" name="Picture 4" descr=""/>
          <p:cNvPicPr/>
          <p:nvPr/>
        </p:nvPicPr>
        <p:blipFill>
          <a:blip r:embed="rId1"/>
          <a:stretch/>
        </p:blipFill>
        <p:spPr>
          <a:xfrm>
            <a:off x="124920" y="2301120"/>
            <a:ext cx="6389280" cy="35938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A7CEAAB-E8A1-4A5C-9B5B-FBB771DD5CFF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63440" y="594360"/>
            <a:ext cx="11490480" cy="1005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mk-MK" sz="3800" spc="-1" strike="noStrike" cap="all">
                <a:solidFill>
                  <a:srgbClr val="4d4d4d"/>
                </a:solidFill>
                <a:latin typeface="Arial Black"/>
              </a:rPr>
              <a:t>Селекција на региони на интерес</a:t>
            </a:r>
            <a:endParaRPr b="0" lang="en-US" sz="38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244800" y="3203640"/>
            <a:ext cx="4513680" cy="3224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57200" indent="-4572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AutoNum type="arabicPeriod"/>
            </a:pPr>
            <a:r>
              <a:rPr b="0" lang="mk-MK" sz="2500" spc="-1" strike="noStrike">
                <a:solidFill>
                  <a:srgbClr val="4d4d4d"/>
                </a:solidFill>
                <a:latin typeface="Sabon Next LT (Body)"/>
              </a:rPr>
              <a:t>Креирање маска</a:t>
            </a:r>
            <a:endParaRPr b="0" lang="en-US" sz="2500" spc="-1" strike="noStrike">
              <a:solidFill>
                <a:srgbClr val="4d4d4d"/>
              </a:solidFill>
              <a:latin typeface="Sabon Next LT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AutoNum type="arabicPeriod"/>
            </a:pPr>
            <a:r>
              <a:rPr b="0" lang="mk-MK" sz="2500" spc="-1" strike="noStrike">
                <a:solidFill>
                  <a:srgbClr val="4d4d4d"/>
                </a:solidFill>
                <a:latin typeface="Sabon Next LT (Body)"/>
              </a:rPr>
              <a:t>Примена на маската</a:t>
            </a:r>
            <a:endParaRPr b="0" lang="en-US" sz="2500" spc="-1" strike="noStrike">
              <a:solidFill>
                <a:srgbClr val="4d4d4d"/>
              </a:solidFill>
              <a:latin typeface="Sabon Next LT"/>
            </a:endParaRPr>
          </a:p>
          <a:p>
            <a:pPr marL="457200" indent="-457200">
              <a:lnSpc>
                <a:spcPct val="100000"/>
              </a:lnSpc>
              <a:spcBef>
                <a:spcPts val="360"/>
              </a:spcBef>
              <a:buClr>
                <a:srgbClr val="4d4d4d"/>
              </a:buClr>
              <a:buFont typeface="Arial"/>
              <a:buAutoNum type="arabicPeriod"/>
            </a:pPr>
            <a:r>
              <a:rPr b="0" lang="mk-MK" sz="2500" spc="-1" strike="noStrike">
                <a:solidFill>
                  <a:srgbClr val="4d4d4d"/>
                </a:solidFill>
                <a:latin typeface="Sabon Next LT (Body)"/>
              </a:rPr>
              <a:t>Дефинирање на регионот на интерес </a:t>
            </a:r>
            <a:r>
              <a:rPr b="0" i="1" lang="mk-MK" sz="2500" spc="-1" strike="noStrike">
                <a:solidFill>
                  <a:srgbClr val="4d4d4d"/>
                </a:solidFill>
                <a:latin typeface="Sabon Next LT (Body)"/>
              </a:rPr>
              <a:t>(</a:t>
            </a:r>
            <a:r>
              <a:rPr b="0" i="1" lang="de-DE" sz="2500" spc="-1" strike="noStrike">
                <a:solidFill>
                  <a:srgbClr val="4d4d4d"/>
                </a:solidFill>
                <a:latin typeface="Sabon Next LT (Body)"/>
              </a:rPr>
              <a:t>ROI</a:t>
            </a:r>
            <a:r>
              <a:rPr b="0" i="1" lang="mk-MK" sz="2500" spc="-1" strike="noStrike">
                <a:solidFill>
                  <a:srgbClr val="4d4d4d"/>
                </a:solidFill>
                <a:latin typeface="Sabon Next LT (Body)"/>
              </a:rPr>
              <a:t>)</a:t>
            </a:r>
            <a:endParaRPr b="0" lang="en-US" sz="2500" spc="-1" strike="noStrike">
              <a:solidFill>
                <a:srgbClr val="4d4d4d"/>
              </a:solidFill>
              <a:latin typeface="Sabon Next LT"/>
            </a:endParaRPr>
          </a:p>
        </p:txBody>
      </p:sp>
      <p:pic>
        <p:nvPicPr>
          <p:cNvPr id="330" name="Picture 2" descr=""/>
          <p:cNvPicPr/>
          <p:nvPr/>
        </p:nvPicPr>
        <p:blipFill>
          <a:blip r:embed="rId1"/>
          <a:stretch/>
        </p:blipFill>
        <p:spPr>
          <a:xfrm>
            <a:off x="4800600" y="2536560"/>
            <a:ext cx="7146000" cy="3876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B6E089-6567-4761-9666-57DE0840728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236880" y="755280"/>
            <a:ext cx="10629720" cy="914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mk-MK" sz="3000" spc="-1" strike="noStrike" cap="all">
                <a:solidFill>
                  <a:srgbClr val="4d4d4d"/>
                </a:solidFill>
                <a:latin typeface="Arial Black"/>
              </a:rPr>
              <a:t>Детектирање на коловозните ленти со </a:t>
            </a:r>
            <a:r>
              <a:rPr b="1" lang="de-DE" sz="3000" spc="-1" strike="noStrike" cap="all">
                <a:solidFill>
                  <a:srgbClr val="4d4d4d"/>
                </a:solidFill>
                <a:latin typeface="Arial Black"/>
              </a:rPr>
              <a:t>Hough</a:t>
            </a:r>
            <a:r>
              <a:rPr b="1" lang="en-US" sz="3000" spc="-1" strike="noStrike" cap="all">
                <a:solidFill>
                  <a:srgbClr val="4d4d4d"/>
                </a:solidFill>
                <a:latin typeface="Arial Black"/>
              </a:rPr>
              <a:t> </a:t>
            </a:r>
            <a:r>
              <a:rPr b="1" lang="mk-MK" sz="3000" spc="-1" strike="noStrike" cap="all">
                <a:solidFill>
                  <a:srgbClr val="4d4d4d"/>
                </a:solidFill>
                <a:latin typeface="Arial Black"/>
              </a:rPr>
              <a:t>траснформација</a:t>
            </a:r>
            <a:endParaRPr b="0" lang="en-US" sz="3000" spc="-1" strike="noStrike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Num" idx="9"/>
          </p:nvPr>
        </p:nvSpPr>
        <p:spPr>
          <a:xfrm>
            <a:off x="10945440" y="465120"/>
            <a:ext cx="987120" cy="273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4d4d4d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F8A2BD93-1242-453C-8BC1-56812C8E30AE}" type="slidenum">
              <a:rPr b="0" lang="en-US" sz="1200" spc="-1" strike="noStrike">
                <a:solidFill>
                  <a:srgbClr val="4d4d4d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0" y="1816560"/>
            <a:ext cx="11217240" cy="914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7400" indent="-347400">
              <a:lnSpc>
                <a:spcPct val="107000"/>
              </a:lnSpc>
              <a:spcAft>
                <a:spcPts val="799"/>
              </a:spcAft>
              <a:buClr>
                <a:srgbClr val="4d4d4d"/>
              </a:buClr>
              <a:buFont typeface="Arial"/>
              <a:buChar char="•"/>
            </a:pPr>
            <a:r>
              <a:rPr b="0" i="1" lang="mk-MK" sz="2200" spc="-1" strike="noStrike">
                <a:solidFill>
                  <a:srgbClr val="4d4d4d"/>
                </a:solidFill>
                <a:latin typeface="Times New Roman"/>
                <a:ea typeface="Calibri"/>
              </a:rPr>
              <a:t>Моќна техника за обработка на слики што се користи за откривање прави линии дури и кога тие линии се скршени, нецелосни или заматени од шум. </a:t>
            </a:r>
            <a:endParaRPr b="0" lang="en-US" sz="2200" spc="-1" strike="noStrike">
              <a:solidFill>
                <a:srgbClr val="4d4d4d"/>
              </a:solidFill>
              <a:latin typeface="Sabon Next LT"/>
            </a:endParaRPr>
          </a:p>
        </p:txBody>
      </p:sp>
      <p:sp>
        <p:nvSpPr>
          <p:cNvPr id="334" name="TextBox 5"/>
          <p:cNvSpPr/>
          <p:nvPr/>
        </p:nvSpPr>
        <p:spPr>
          <a:xfrm>
            <a:off x="424440" y="3151440"/>
            <a:ext cx="4457520" cy="66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TextBox 6"/>
          <p:cNvSpPr/>
          <p:nvPr/>
        </p:nvSpPr>
        <p:spPr>
          <a:xfrm>
            <a:off x="723960" y="3445200"/>
            <a:ext cx="4457520" cy="30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mk-MK" sz="2500" spc="-1" strike="noStrike">
                <a:solidFill>
                  <a:srgbClr val="595959"/>
                </a:solidFill>
                <a:latin typeface="Sabon Next LT (Body)"/>
              </a:rPr>
              <a:t>Откривање на рабовите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mk-MK" sz="2500" spc="-1" strike="noStrike">
                <a:solidFill>
                  <a:srgbClr val="595959"/>
                </a:solidFill>
                <a:latin typeface="Sabon Next LT (Body)"/>
              </a:rPr>
              <a:t>Претставување на просторот на параметрите</a:t>
            </a:r>
            <a:endParaRPr b="0" lang="en-US" sz="25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mk-MK" sz="2500" spc="-1" strike="noStrike">
                <a:solidFill>
                  <a:srgbClr val="595959"/>
                </a:solidFill>
                <a:latin typeface="Sabon Next LT (Body)"/>
              </a:rPr>
              <a:t>Акомулаторна низа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6" name="TextBox 8"/>
          <p:cNvSpPr/>
          <p:nvPr/>
        </p:nvSpPr>
        <p:spPr>
          <a:xfrm>
            <a:off x="6095880" y="3816360"/>
            <a:ext cx="414180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mk-MK" sz="2500" spc="-1" strike="noStrike">
                <a:solidFill>
                  <a:srgbClr val="595959"/>
                </a:solidFill>
                <a:latin typeface="Sabon Next LT (Body)"/>
              </a:rPr>
              <a:t>4.   Гласање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mk-MK" sz="2500" spc="-1" strike="noStrike">
                <a:solidFill>
                  <a:srgbClr val="595959"/>
                </a:solidFill>
                <a:latin typeface="Sabon Next LT (Body)"/>
              </a:rPr>
              <a:t>5.   Наоѓање врвови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mk-MK" sz="2500" spc="-1" strike="noStrike">
                <a:solidFill>
                  <a:srgbClr val="595959"/>
                </a:solidFill>
                <a:latin typeface="Sabon Next LT (Body)"/>
              </a:rPr>
              <a:t>6.   Екстракција на линии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7" name="TextBox 9"/>
          <p:cNvSpPr/>
          <p:nvPr/>
        </p:nvSpPr>
        <p:spPr>
          <a:xfrm>
            <a:off x="236880" y="2923920"/>
            <a:ext cx="537192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mk-MK" sz="2600" spc="-1" strike="noStrike">
                <a:solidFill>
                  <a:srgbClr val="595959"/>
                </a:solidFill>
                <a:latin typeface="Sabon Next LT (Body)"/>
              </a:rPr>
              <a:t>Функционира на следниот начин: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338" name="Rectangle 10"/>
          <p:cNvSpPr/>
          <p:nvPr/>
        </p:nvSpPr>
        <p:spPr>
          <a:xfrm>
            <a:off x="236880" y="3483720"/>
            <a:ext cx="10507320" cy="2688480"/>
          </a:xfrm>
          <a:prstGeom prst="rect">
            <a:avLst/>
          </a:prstGeom>
          <a:noFill/>
          <a:ln>
            <a:solidFill>
              <a:srgbClr val="dddddd">
                <a:lumMod val="7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D2ED2F-BDEE-47B8-82AA-B088E838B0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EB4D8-2DC8-4900-B296-3F8E8CD9E6A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A2982D6-A655-4F26-86D7-B5C32A625E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{3AF081FE-149A-4E6D-A09E-44ADCA1E682D}tf78438558_win32</Template>
  <TotalTime>89</TotalTime>
  <Application>LibreOffice/7.3.7.2$Linux_X86_64 LibreOffice_project/30$Build-2</Application>
  <AppVersion>15.0000</AppVersion>
  <Words>438</Words>
  <Paragraphs>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2023-09-20T01:05:10Z</dcterms:created>
  <dc:creator>Stefanija</dc:creator>
  <dc:description/>
  <dc:language>en-US</dc:language>
  <cp:lastModifiedBy/>
  <dcterms:modified xsi:type="dcterms:W3CDTF">2024-05-19T23:33:55Z</dcterms:modified>
  <cp:revision>66</cp:revision>
  <dc:subject/>
  <dc:title>Алгоритам за детекција на коловозни ленти во автономни возила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13</vt:i4>
  </property>
</Properties>
</file>